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3" r:id="rId5"/>
    <p:sldId id="277" r:id="rId6"/>
    <p:sldId id="260" r:id="rId7"/>
    <p:sldId id="262" r:id="rId8"/>
    <p:sldId id="278" r:id="rId9"/>
    <p:sldId id="261" r:id="rId10"/>
    <p:sldId id="263" r:id="rId11"/>
    <p:sldId id="264" r:id="rId12"/>
    <p:sldId id="267" r:id="rId13"/>
    <p:sldId id="269" r:id="rId14"/>
    <p:sldId id="282" r:id="rId15"/>
    <p:sldId id="279" r:id="rId16"/>
    <p:sldId id="266" r:id="rId17"/>
    <p:sldId id="270" r:id="rId18"/>
    <p:sldId id="274" r:id="rId19"/>
    <p:sldId id="275" r:id="rId20"/>
    <p:sldId id="276" r:id="rId21"/>
    <p:sldId id="280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1" autoAdjust="0"/>
    <p:restoredTop sz="95012" autoAdjust="0"/>
  </p:normalViewPr>
  <p:slideViewPr>
    <p:cSldViewPr>
      <p:cViewPr>
        <p:scale>
          <a:sx n="50" d="100"/>
          <a:sy n="50" d="100"/>
        </p:scale>
        <p:origin x="-10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8F177-E684-44D9-9498-996D67FB0C91}" type="datetimeFigureOut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9ABD5-13A2-42E9-8842-E2F40F120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3DB565-C505-410B-AAEB-1C6FBB5A94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F36D4-46BA-498A-A2D1-35B2D01555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DB83-677D-41F9-9E81-A61FC9E0E45B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2A88-37AB-4042-8EDC-D8FA89AA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7F08-60D6-4C78-8871-1506EEE7F8DD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3CBC-B58B-45A0-815D-E2933C72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BFD-CB24-4080-829E-CDC8C3030145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71EF-13ED-4561-9FD8-6C6B277A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5A5A-175D-4881-8F61-A41788ED481F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92E9-6825-482F-907F-9B3ACE2EF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07AF-1243-462B-B0B6-3A3FD9103055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9CED-246F-40A3-BFAA-400AC639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62BA-735B-459C-8EB1-9763D52497D9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B024-D880-4AE4-9416-BD8560281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FD44-FDE4-4909-B5BE-4C731464D166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FD24-D9C4-43D2-BABD-892FBBFDB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CE49-B99F-4381-9C67-635FBD301BDD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1F51-6BC5-4806-BAD2-E90D73680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7D5D-51C4-4214-99F4-A95400B0A9FE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0591-F949-4249-9AED-FEF96D407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B30-6751-4059-AC49-DA33A842B909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C08D-9473-40C8-A9C0-08E5BE3C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83EC-A61A-4914-A878-379333542762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EED4-79B3-476D-9AA2-8B7F2EF9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A31D9-545C-4EC7-A801-FD64ECEC0E54}" type="datetime9">
              <a:rPr lang="en-US"/>
              <a:pPr>
                <a:defRPr/>
              </a:pPr>
              <a:t>9/4/2012 9:07:24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FB89D6-0439-4B09-AEF0-0F10A52C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610600" cy="1470025"/>
          </a:xfrm>
        </p:spPr>
        <p:txBody>
          <a:bodyPr/>
          <a:lstStyle/>
          <a:p>
            <a:pPr eaLnBrk="1" hangingPunct="1"/>
            <a:r>
              <a:rPr lang="en-US" sz="3600" smtClean="0"/>
              <a:t>On SNEIPL (software networks extractor) </a:t>
            </a:r>
            <a:br>
              <a:rPr lang="en-US" sz="3600" smtClean="0"/>
            </a:br>
            <a:r>
              <a:rPr lang="en-US" sz="3600" smtClean="0"/>
              <a:t>– a part of the SSQSA back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4582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Milo</a:t>
            </a:r>
            <a:r>
              <a:rPr lang="sr-Latn-CS" sz="2800" dirty="0" smtClean="0"/>
              <a:t>š Savić, Gordana Rakić, Zoran Budimac and 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dirty="0" smtClean="0"/>
              <a:t>Mirjana Ivanović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Department of Mathematics and Informatics</a:t>
            </a:r>
            <a:br>
              <a:rPr lang="en-US" sz="2400" dirty="0" smtClean="0"/>
            </a:br>
            <a:r>
              <a:rPr lang="sr-Latn-CS" sz="2400" dirty="0" smtClean="0"/>
              <a:t>Faculty of Science</a:t>
            </a:r>
            <a:r>
              <a:rPr lang="en-US" sz="2400" dirty="0" smtClean="0"/>
              <a:t>s</a:t>
            </a:r>
            <a:br>
              <a:rPr lang="en-US" sz="2400" dirty="0" smtClean="0"/>
            </a:br>
            <a:r>
              <a:rPr lang="sr-Latn-CS" sz="2400" dirty="0" smtClean="0"/>
              <a:t>University of Novi Sad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B2830F-96BB-4FFF-81D8-447EE57F1314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F7F0A-D7DD-4185-8459-58ACF78590F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GDN extraction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eaLnBrk="1" hangingPunct="1"/>
            <a:r>
              <a:rPr lang="en-US" sz="2400" smtClean="0"/>
              <a:t>Analyzers in both phases </a:t>
            </a:r>
            <a:r>
              <a:rPr lang="en-US" sz="2400" b="1" smtClean="0"/>
              <a:t>traverse</a:t>
            </a:r>
            <a:r>
              <a:rPr lang="en-US" sz="2400" smtClean="0"/>
              <a:t> an eCST tree </a:t>
            </a:r>
            <a:r>
              <a:rPr lang="en-US" sz="2400" b="1" smtClean="0"/>
              <a:t>level-by-level </a:t>
            </a:r>
            <a:r>
              <a:rPr lang="en-US" sz="2400" smtClean="0"/>
              <a:t>realizing </a:t>
            </a:r>
            <a:br>
              <a:rPr lang="en-US" sz="2400" smtClean="0"/>
            </a:br>
            <a:r>
              <a:rPr lang="en-US" sz="2400" smtClean="0"/>
              <a:t>                    </a:t>
            </a:r>
            <a:r>
              <a:rPr lang="en-US" b="1" smtClean="0"/>
              <a:t>trigger </a:t>
            </a:r>
            <a:r>
              <a:rPr lang="en-US" b="1" smtClean="0">
                <a:sym typeface="Wingdings" pitchFamily="2" charset="2"/>
              </a:rPr>
              <a:t>-</a:t>
            </a:r>
            <a:r>
              <a:rPr lang="en-US" b="1" smtClean="0"/>
              <a:t> deduce </a:t>
            </a:r>
            <a:r>
              <a:rPr lang="en-US" b="1" smtClean="0">
                <a:sym typeface="Wingdings" pitchFamily="2" charset="2"/>
              </a:rPr>
              <a:t>-</a:t>
            </a:r>
            <a:r>
              <a:rPr lang="en-US" b="1" smtClean="0"/>
              <a:t> action</a:t>
            </a:r>
            <a:r>
              <a:rPr lang="en-US" sz="2400" b="1" smtClean="0"/>
              <a:t> </a:t>
            </a:r>
            <a:r>
              <a:rPr lang="en-US" sz="2400" smtClean="0"/>
              <a:t>mechanism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Triggers:</a:t>
            </a:r>
            <a:r>
              <a:rPr lang="en-US" sz="2000" smtClean="0"/>
              <a:t>  </a:t>
            </a:r>
            <a:r>
              <a:rPr lang="en-US" sz="2000" smtClean="0">
                <a:solidFill>
                  <a:srgbClr val="FF0000"/>
                </a:solidFill>
              </a:rPr>
              <a:t>RED</a:t>
            </a:r>
            <a:r>
              <a:rPr lang="en-US" sz="2000" smtClean="0"/>
              <a:t> eCST universal nodes</a:t>
            </a:r>
            <a:endParaRPr lang="en-US" sz="2000" b="1" smtClean="0"/>
          </a:p>
          <a:p>
            <a:pPr eaLnBrk="1" hangingPunct="1"/>
            <a:r>
              <a:rPr lang="en-US" sz="2000" b="1" smtClean="0"/>
              <a:t>Deduce in phase 1: </a:t>
            </a:r>
            <a:r>
              <a:rPr lang="en-US" sz="2000" smtClean="0"/>
              <a:t>hierarchy of </a:t>
            </a:r>
            <a:r>
              <a:rPr lang="en-US" sz="2000" smtClean="0">
                <a:solidFill>
                  <a:srgbClr val="FF0000"/>
                </a:solidFill>
              </a:rPr>
              <a:t>RED</a:t>
            </a:r>
            <a:r>
              <a:rPr lang="en-US" sz="2000" smtClean="0"/>
              <a:t> universal nodes in the eCST tree </a:t>
            </a:r>
            <a:endParaRPr lang="en-US" sz="2000" b="1" smtClean="0"/>
          </a:p>
          <a:p>
            <a:pPr eaLnBrk="1" hangingPunct="1"/>
            <a:r>
              <a:rPr lang="en-US" sz="2000" b="1" smtClean="0"/>
              <a:t>Deduce in phase 2: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1. hierarchy of </a:t>
            </a:r>
            <a:r>
              <a:rPr lang="en-US" sz="2000" smtClean="0">
                <a:solidFill>
                  <a:srgbClr val="FF0000"/>
                </a:solidFill>
              </a:rPr>
              <a:t>RED</a:t>
            </a:r>
            <a:r>
              <a:rPr lang="en-US" sz="2000" smtClean="0"/>
              <a:t> and/or </a:t>
            </a:r>
            <a:r>
              <a:rPr lang="en-US" sz="2000" smtClean="0">
                <a:solidFill>
                  <a:srgbClr val="00B0F0"/>
                </a:solidFill>
              </a:rPr>
              <a:t>BLUE</a:t>
            </a:r>
            <a:r>
              <a:rPr lang="en-US" sz="2000" smtClean="0"/>
              <a:t> universal nodes in the eCST tree </a:t>
            </a:r>
            <a:br>
              <a:rPr lang="en-US" sz="2000" smtClean="0"/>
            </a:br>
            <a:r>
              <a:rPr lang="en-US" sz="2000" smtClean="0"/>
              <a:t>2. import list (GDN nodes representing names visible outside an eCST tree </a:t>
            </a:r>
            <a:br>
              <a:rPr lang="en-US" sz="2000" smtClean="0"/>
            </a:br>
            <a:r>
              <a:rPr lang="en-US" sz="2000" smtClean="0"/>
              <a:t>                         that is currently analyzed)</a:t>
            </a:r>
            <a:br>
              <a:rPr lang="en-US" sz="2000" smtClean="0"/>
            </a:br>
            <a:r>
              <a:rPr lang="en-US" sz="2000" smtClean="0"/>
              <a:t>3. relations among GDN nodes represented by GDN links</a:t>
            </a:r>
            <a:endParaRPr lang="en-US" sz="2000" b="1" smtClean="0"/>
          </a:p>
          <a:p>
            <a:pPr eaLnBrk="1" hangingPunct="1"/>
            <a:r>
              <a:rPr lang="en-US" sz="2000" b="1" smtClean="0"/>
              <a:t>Actions: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1. create one or more GDN nodes/links</a:t>
            </a:r>
            <a:br>
              <a:rPr lang="en-US" sz="2000" smtClean="0"/>
            </a:br>
            <a:r>
              <a:rPr lang="en-US" sz="2000" smtClean="0"/>
              <a:t>2. populate import list</a:t>
            </a:r>
            <a:br>
              <a:rPr lang="en-US" sz="2000" smtClean="0"/>
            </a:br>
            <a:r>
              <a:rPr lang="en-US" sz="2000" smtClean="0"/>
              <a:t>3. rewrite eCST sub-tree with one node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A32C48D-E113-4ED6-9B3C-1932BFEB341E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9:07:35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AA678C-D5E2-4970-A6FB-3AE69B4DA22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2031B8-7320-4103-9C9D-EAF7EC21A958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3C0C2-C13A-48C2-B5ED-7A982F5CDD2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Phase 1</a:t>
            </a:r>
          </a:p>
        </p:txBody>
      </p:sp>
      <p:pic>
        <p:nvPicPr>
          <p:cNvPr id="26628" name="Picture 5" descr="Picture-phas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5771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B3E2F7-D3BE-40F8-847B-66EA0EEDB90E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9:07:35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D8BF0E-344C-4B36-AC8C-CBA7A0FA3C6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 flipV="1">
            <a:off x="4038600" y="2895600"/>
            <a:ext cx="1981200" cy="762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 flipV="1">
            <a:off x="4114800" y="4038600"/>
            <a:ext cx="1905000" cy="1524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 flipV="1">
            <a:off x="4343400" y="4953000"/>
            <a:ext cx="1219200" cy="762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286000" y="2743200"/>
            <a:ext cx="1600200" cy="533400"/>
          </a:xfrm>
          <a:prstGeom prst="rect">
            <a:avLst/>
          </a:prstGeom>
          <a:solidFill>
            <a:srgbClr val="FF0000">
              <a:alpha val="1803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2057400" y="3657600"/>
            <a:ext cx="2057400" cy="609600"/>
          </a:xfrm>
          <a:prstGeom prst="rect">
            <a:avLst/>
          </a:prstGeom>
          <a:solidFill>
            <a:srgbClr val="FF0000">
              <a:alpha val="1803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2743200" y="4495800"/>
            <a:ext cx="1676400" cy="609600"/>
          </a:xfrm>
          <a:prstGeom prst="rect">
            <a:avLst/>
          </a:prstGeom>
          <a:solidFill>
            <a:srgbClr val="FF0000">
              <a:alpha val="1803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1C6187-CC90-41CB-9CBD-315C02802B6D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86B65-E6CE-494A-80BA-CC5AE262CFC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Phase 2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486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IMPORT_DECL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populates import list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TYPE</a:t>
            </a:r>
            <a:r>
              <a:rPr lang="en-US" sz="2800" dirty="0" smtClean="0"/>
              <a:t>: creates REFERENCES links</a:t>
            </a:r>
            <a:br>
              <a:rPr lang="en-US" sz="2800" dirty="0" smtClean="0"/>
            </a:br>
            <a:r>
              <a:rPr lang="en-US" sz="2800" dirty="0" smtClean="0"/>
              <a:t>REFERENCES type: first hierarchically above </a:t>
            </a:r>
            <a:r>
              <a:rPr lang="en-US" sz="2800" dirty="0" smtClean="0">
                <a:solidFill>
                  <a:srgbClr val="00B0F0"/>
                </a:solidFill>
              </a:rPr>
              <a:t>BLUE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NAME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creates USES links</a:t>
            </a:r>
            <a:br>
              <a:rPr lang="en-US" sz="2800" dirty="0" smtClean="0"/>
            </a:br>
            <a:r>
              <a:rPr lang="en-US" sz="2800" dirty="0" smtClean="0"/>
              <a:t>triggered only if in some </a:t>
            </a:r>
            <a:r>
              <a:rPr lang="en-US" sz="2800" dirty="0" smtClean="0">
                <a:solidFill>
                  <a:srgbClr val="FF0000"/>
                </a:solidFill>
              </a:rPr>
              <a:t>FUNCTION_DECL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BLOCK_SCOPE</a:t>
            </a:r>
            <a:r>
              <a:rPr lang="en-US" sz="2800" dirty="0" smtClean="0"/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FUNCTION_CALL</a:t>
            </a:r>
            <a:r>
              <a:rPr lang="en-US" sz="2800" dirty="0" smtClean="0"/>
              <a:t>: creates CALLS links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REFERENCES links for </a:t>
            </a:r>
            <a:r>
              <a:rPr lang="en-US" sz="2800" dirty="0" smtClean="0">
                <a:solidFill>
                  <a:srgbClr val="FF0000"/>
                </a:solidFill>
              </a:rPr>
              <a:t>C_U_D/I_U_D</a:t>
            </a:r>
            <a:r>
              <a:rPr lang="en-US" sz="2800" dirty="0" smtClean="0"/>
              <a:t> induce REFERENCES links for </a:t>
            </a:r>
            <a:r>
              <a:rPr lang="en-US" sz="2800" dirty="0" smtClean="0">
                <a:solidFill>
                  <a:srgbClr val="FF0000"/>
                </a:solidFill>
              </a:rPr>
              <a:t>P_D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CALLS and USES links can induce REFERENCES links for </a:t>
            </a:r>
            <a:r>
              <a:rPr lang="en-US" sz="2800" dirty="0" smtClean="0">
                <a:solidFill>
                  <a:srgbClr val="FF0000"/>
                </a:solidFill>
              </a:rPr>
              <a:t>C_U_D/I_U_D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P_D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43063C-94F5-4800-8CE6-7C3DDCE429CE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9:07:35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84E612-D0C6-42F0-A2EE-4AD61E7BAB9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BB9A18-3276-44DE-8AF8-4F3C83E85699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DA9D-C0AF-40A1-BE17-DBC94EC4535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Phase 2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648200" y="1600200"/>
            <a:ext cx="43434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trigger  : </a:t>
            </a:r>
            <a:r>
              <a:rPr lang="en-US">
                <a:latin typeface="Calibri" pitchFamily="34" charset="0"/>
              </a:rPr>
              <a:t> 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IMPORT_DECL</a:t>
            </a:r>
          </a:p>
          <a:p>
            <a:r>
              <a:rPr lang="en-US" b="1">
                <a:latin typeface="Calibri" pitchFamily="34" charset="0"/>
              </a:rPr>
              <a:t>deduce :   </a:t>
            </a:r>
            <a:br>
              <a:rPr lang="en-US" b="1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imported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C_U_D</a:t>
            </a:r>
            <a:r>
              <a:rPr lang="en-US">
                <a:latin typeface="Calibri" pitchFamily="34" charset="0"/>
              </a:rPr>
              <a:t> “A” from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P_D</a:t>
            </a:r>
            <a:r>
              <a:rPr lang="en-US">
                <a:latin typeface="Calibri" pitchFamily="34" charset="0"/>
              </a:rPr>
              <a:t> “P”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represented by the GDN node “P.A”</a:t>
            </a:r>
          </a:p>
          <a:p>
            <a:r>
              <a:rPr lang="en-US" b="1">
                <a:latin typeface="Calibri" pitchFamily="34" charset="0"/>
              </a:rPr>
              <a:t>action   :   </a:t>
            </a:r>
            <a:r>
              <a:rPr lang="en-US">
                <a:latin typeface="Calibri" pitchFamily="34" charset="0"/>
              </a:rPr>
              <a:t>add GDN node “P.A” to import list</a:t>
            </a:r>
          </a:p>
          <a:p>
            <a:r>
              <a:rPr lang="en-US">
                <a:latin typeface="Calibri" pitchFamily="34" charset="0"/>
              </a:rPr>
              <a:t>   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trigger: 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TYPE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deduce: </a:t>
            </a:r>
            <a:r>
              <a:rPr lang="sr-Cyrl-CS" b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1. “A” referenced in GDN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“Q.C” scope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2. </a:t>
            </a:r>
            <a:r>
              <a:rPr lang="en-US">
                <a:solidFill>
                  <a:srgbClr val="00B0F0"/>
                </a:solidFill>
                <a:latin typeface="Calibri" pitchFamily="34" charset="0"/>
              </a:rPr>
              <a:t>BLUE</a:t>
            </a:r>
            <a:r>
              <a:rPr lang="en-US">
                <a:latin typeface="Calibri" pitchFamily="34" charset="0"/>
              </a:rPr>
              <a:t> == ATTRIBUTE_DECL</a:t>
            </a:r>
          </a:p>
          <a:p>
            <a:r>
              <a:rPr lang="en-US">
                <a:latin typeface="Calibri" pitchFamily="34" charset="0"/>
              </a:rPr>
              <a:t>3. “A” ==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C_U_D</a:t>
            </a:r>
            <a:r>
              <a:rPr lang="en-US">
                <a:latin typeface="Calibri" pitchFamily="34" charset="0"/>
              </a:rPr>
              <a:t> “P.A” 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action:</a:t>
            </a:r>
          </a:p>
          <a:p>
            <a:r>
              <a:rPr lang="en-US">
                <a:latin typeface="Calibri" pitchFamily="34" charset="0"/>
              </a:rPr>
              <a:t>“Q.C” </a:t>
            </a:r>
            <a:r>
              <a:rPr lang="en-US">
                <a:latin typeface="Calibri" pitchFamily="34" charset="0"/>
                <a:sym typeface="Wingdings" pitchFamily="2" charset="2"/>
              </a:rPr>
              <a:t> “P.A”   (REFERENCES link)</a:t>
            </a:r>
            <a:br>
              <a:rPr lang="en-US">
                <a:latin typeface="Calibri" pitchFamily="34" charset="0"/>
                <a:sym typeface="Wingdings" pitchFamily="2" charset="2"/>
              </a:rPr>
            </a:br>
            <a:r>
              <a:rPr lang="en-US">
                <a:latin typeface="Calibri" pitchFamily="34" charset="0"/>
                <a:sym typeface="Wingdings" pitchFamily="2" charset="2"/>
              </a:rPr>
              <a:t>“Q.C”  “P.A”   (GLOBAL_VAR link)</a:t>
            </a:r>
            <a:br>
              <a:rPr lang="en-US">
                <a:latin typeface="Calibri" pitchFamily="34" charset="0"/>
                <a:sym typeface="Wingdings" pitchFamily="2" charset="2"/>
              </a:rPr>
            </a:br>
            <a:r>
              <a:rPr lang="en-US">
                <a:latin typeface="Calibri" pitchFamily="34" charset="0"/>
                <a:sym typeface="Wingdings" pitchFamily="2" charset="2"/>
              </a:rPr>
              <a:t>“Q”     “P”       (induced REFERENCES link)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</p:txBody>
      </p:sp>
      <p:pic>
        <p:nvPicPr>
          <p:cNvPr id="29701" name="Picture 5" descr="PicPhas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3545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D5C18F-3544-4562-99D9-FC9671F17324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9:07:35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45E654-AC67-4F9D-8788-A8DE4E2271C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38200" y="2971800"/>
            <a:ext cx="1295400" cy="533400"/>
          </a:xfrm>
          <a:prstGeom prst="rect">
            <a:avLst/>
          </a:prstGeom>
          <a:solidFill>
            <a:srgbClr val="FF0000">
              <a:alpha val="1803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048000" y="4343400"/>
            <a:ext cx="762000" cy="533400"/>
          </a:xfrm>
          <a:prstGeom prst="rect">
            <a:avLst/>
          </a:prstGeom>
          <a:solidFill>
            <a:srgbClr val="FF0000">
              <a:alpha val="1803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2057400" y="1828800"/>
            <a:ext cx="2590800" cy="12192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V="1">
            <a:off x="3733800" y="3733800"/>
            <a:ext cx="990600" cy="6858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2438400" y="3657600"/>
            <a:ext cx="1447800" cy="533400"/>
          </a:xfrm>
          <a:prstGeom prst="rect">
            <a:avLst/>
          </a:prstGeom>
          <a:solidFill>
            <a:schemeClr val="hlink">
              <a:alpha val="16078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7"/>
          <p:cNvSpPr>
            <a:spLocks noChangeShapeType="1"/>
          </p:cNvSpPr>
          <p:nvPr/>
        </p:nvSpPr>
        <p:spPr bwMode="auto">
          <a:xfrm>
            <a:off x="3886200" y="3352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>
            <a:off x="73914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9BCDB2-95F8-4289-A9BA-DEBF5BB988EC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D02D-71D8-4056-9462-E015C2E7CFA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FUNCTION_CALL</a:t>
            </a:r>
            <a:endParaRPr lang="en-US" sz="3600" smtClean="0"/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deduce-action on </a:t>
            </a:r>
            <a:r>
              <a:rPr lang="en-US" sz="2600" smtClean="0">
                <a:solidFill>
                  <a:srgbClr val="FF0000"/>
                </a:solidFill>
              </a:rPr>
              <a:t>FUNCTION_CALL</a:t>
            </a:r>
            <a:r>
              <a:rPr lang="en-US" sz="2600" smtClean="0"/>
              <a:t> trigger is postponed</a:t>
            </a:r>
          </a:p>
          <a:p>
            <a:pPr eaLnBrk="1" hangingPunct="1">
              <a:lnSpc>
                <a:spcPct val="80000"/>
              </a:lnSpc>
            </a:pPr>
            <a:endParaRPr lang="en-US" sz="2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F0000"/>
                </a:solidFill>
              </a:rPr>
              <a:t>FUNCTION_CALL</a:t>
            </a:r>
            <a:r>
              <a:rPr lang="en-US" sz="2600" smtClean="0"/>
              <a:t> action rewrites </a:t>
            </a:r>
            <a:r>
              <a:rPr lang="en-US" sz="2600" smtClean="0">
                <a:solidFill>
                  <a:srgbClr val="FF0000"/>
                </a:solidFill>
              </a:rPr>
              <a:t>FUNCTION_CALL</a:t>
            </a:r>
            <a:r>
              <a:rPr lang="en-US" sz="2600" smtClean="0"/>
              <a:t> sub-tree with function return type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/>
          </a:p>
          <a:p>
            <a:pPr eaLnBrk="1" hangingPunct="1">
              <a:lnSpc>
                <a:spcPct val="80000"/>
              </a:lnSpc>
            </a:pPr>
            <a:r>
              <a:rPr lang="en-US" sz="2600" b="1" smtClean="0"/>
              <a:t>function call </a:t>
            </a:r>
            <a:r>
              <a:rPr lang="en-US" sz="2600" b="1" smtClean="0">
                <a:sym typeface="Wingdings" pitchFamily="2" charset="2"/>
              </a:rPr>
              <a:t> </a:t>
            </a:r>
            <a:r>
              <a:rPr lang="en-US" sz="2600" b="1" smtClean="0"/>
              <a:t>function definition</a:t>
            </a:r>
            <a:r>
              <a:rPr lang="en-US" sz="2600" smtClean="0"/>
              <a:t> </a:t>
            </a:r>
            <a:r>
              <a:rPr lang="en-US" sz="2600" b="1" smtClean="0"/>
              <a:t>match</a:t>
            </a:r>
            <a:r>
              <a:rPr lang="en-US" sz="2600" smtClean="0"/>
              <a:t>: </a:t>
            </a:r>
            <a:br>
              <a:rPr lang="en-US" sz="2600" smtClean="0"/>
            </a:br>
            <a:r>
              <a:rPr lang="en-US" sz="2600" smtClean="0"/>
              <a:t>1. first try using name and number of arguments</a:t>
            </a:r>
            <a:br>
              <a:rPr lang="en-US" sz="2600" smtClean="0"/>
            </a:b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2. in the case of complex </a:t>
            </a:r>
            <a:r>
              <a:rPr lang="en-US" sz="2600" smtClean="0">
                <a:solidFill>
                  <a:srgbClr val="FF0000"/>
                </a:solidFill>
              </a:rPr>
              <a:t>FUNCTION_CALL</a:t>
            </a:r>
            <a:r>
              <a:rPr lang="en-US" sz="2600" smtClean="0"/>
              <a:t> </a:t>
            </a:r>
            <a:r>
              <a:rPr lang="en-US" sz="2600" smtClean="0">
                <a:sym typeface="Wingdings" pitchFamily="2" charset="2"/>
              </a:rPr>
              <a:t> </a:t>
            </a:r>
            <a:r>
              <a:rPr lang="en-US" sz="2600" smtClean="0">
                <a:solidFill>
                  <a:srgbClr val="FF0000"/>
                </a:solidFill>
              </a:rPr>
              <a:t>NAME </a:t>
            </a:r>
            <a:r>
              <a:rPr lang="en-US" sz="2600" smtClean="0">
                <a:sym typeface="Wingdings" pitchFamily="2" charset="2"/>
              </a:rPr>
              <a:t> </a:t>
            </a:r>
            <a:br>
              <a:rPr lang="en-US" sz="2600" smtClean="0">
                <a:sym typeface="Wingdings" pitchFamily="2" charset="2"/>
              </a:rPr>
            </a:br>
            <a:r>
              <a:rPr lang="en-US" sz="2600" smtClean="0">
                <a:sym typeface="Wingdings" pitchFamily="2" charset="2"/>
              </a:rPr>
              <a:t>    </a:t>
            </a:r>
            <a:r>
              <a:rPr lang="en-US" sz="2600" smtClean="0"/>
              <a:t>(“object.method”):</a:t>
            </a:r>
            <a:br>
              <a:rPr lang="en-US" sz="2600" smtClean="0"/>
            </a:br>
            <a:r>
              <a:rPr lang="en-US" sz="2600" smtClean="0"/>
              <a:t>        perform </a:t>
            </a:r>
            <a:r>
              <a:rPr lang="en-US" sz="2600" b="1" smtClean="0"/>
              <a:t>RAPID TYPE ANALYSIS</a:t>
            </a:r>
            <a:r>
              <a:rPr lang="en-US" sz="2600" smtClean="0"/>
              <a:t> for </a:t>
            </a:r>
            <a:r>
              <a:rPr lang="en-US" sz="2600" smtClean="0">
                <a:solidFill>
                  <a:srgbClr val="FF0000"/>
                </a:solidFill>
              </a:rPr>
              <a:t>NAME</a:t>
            </a:r>
            <a:r>
              <a:rPr lang="en-US" sz="2600" smtClean="0"/>
              <a:t> </a:t>
            </a:r>
            <a:br>
              <a:rPr lang="en-US" sz="2600" smtClean="0"/>
            </a:b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3. if multiple candidates for function definition:</a:t>
            </a:r>
            <a:br>
              <a:rPr lang="en-US" sz="2600" smtClean="0"/>
            </a:br>
            <a:r>
              <a:rPr lang="en-US" sz="2600" smtClean="0"/>
              <a:t>      perform </a:t>
            </a:r>
            <a:r>
              <a:rPr lang="en-US" sz="2600" b="1" smtClean="0"/>
              <a:t>RAPID TYPE ANALYSIS</a:t>
            </a:r>
            <a:r>
              <a:rPr lang="en-US" sz="2600" smtClean="0"/>
              <a:t> for </a:t>
            </a:r>
            <a:br>
              <a:rPr lang="en-US" sz="2600" smtClean="0"/>
            </a:br>
            <a:r>
              <a:rPr lang="en-US" sz="2600" smtClean="0"/>
              <a:t>              </a:t>
            </a:r>
            <a:r>
              <a:rPr lang="en-US" sz="2600" smtClean="0">
                <a:solidFill>
                  <a:srgbClr val="00B0F0"/>
                </a:solidFill>
              </a:rPr>
              <a:t>ARGUMENT_LIST</a:t>
            </a:r>
            <a:r>
              <a:rPr lang="en-US" sz="2600" smtClean="0"/>
              <a:t> </a:t>
            </a:r>
            <a:r>
              <a:rPr lang="en-US" sz="2600" smtClean="0">
                <a:sym typeface="Wingdings" pitchFamily="2" charset="2"/>
              </a:rPr>
              <a:t>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00B0F0"/>
                </a:solidFill>
              </a:rPr>
              <a:t>ARGUMENT</a:t>
            </a:r>
            <a:r>
              <a:rPr lang="en-US" sz="2600" smtClean="0"/>
              <a:t>s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3B6EDB-F996-4F0E-979E-FD9535FD6797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E9B603-31A1-4D42-B0D3-D5B12469CA1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7D609F-6308-4C78-9A70-3289210C25D8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E1B44-1426-475A-8E82-716A0225014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Content</a:t>
            </a:r>
            <a:endParaRPr lang="en-US" smtClean="0"/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Introduction</a:t>
            </a:r>
          </a:p>
          <a:p>
            <a:pPr eaLnBrk="1" hangingPunct="1"/>
            <a:r>
              <a:rPr lang="en-US" smtClean="0"/>
              <a:t>Extraction procedure</a:t>
            </a:r>
          </a:p>
          <a:p>
            <a:pPr eaLnBrk="1" hangingPunct="1"/>
            <a:r>
              <a:rPr lang="en-US" smtClean="0"/>
              <a:t>GDN extraction</a:t>
            </a:r>
            <a:endParaRPr lang="sr-Latn-CS" smtClean="0"/>
          </a:p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Experiments and results</a:t>
            </a:r>
          </a:p>
          <a:p>
            <a:pPr eaLnBrk="1" hangingPunct="1"/>
            <a:r>
              <a:rPr lang="sr-Latn-CS" smtClean="0"/>
              <a:t>Conclusion and future work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99029E-5B6B-45EE-8187-89F0A179EE50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69E1C3-5FE3-474D-BA7A-14AD676A9E7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4D266B-9776-455B-92FF-27C138D2BF0A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FB71-B113-423A-B21B-709B4F3A55E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Experiments and results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Student experiment: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two equivalent programs written in Java and C#</a:t>
            </a:r>
            <a:br>
              <a:rPr lang="en-US" sz="2800" smtClean="0"/>
            </a:br>
            <a:endParaRPr lang="en-US" sz="2400" smtClean="0"/>
          </a:p>
          <a:p>
            <a:pPr eaLnBrk="1" hangingPunct="1"/>
            <a:r>
              <a:rPr lang="en-US" b="1" smtClean="0"/>
              <a:t>Extraction of networks from large-scale software systems written in: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- Java            (antlrworks, lucene, tomcat) </a:t>
            </a:r>
            <a:br>
              <a:rPr lang="en-US" sz="2800" smtClean="0"/>
            </a:br>
            <a:r>
              <a:rPr lang="en-US" sz="2800" smtClean="0"/>
              <a:t>- Modula-2  (mas, lumos)</a:t>
            </a:r>
            <a:br>
              <a:rPr lang="en-US" sz="2800" smtClean="0"/>
            </a:br>
            <a:r>
              <a:rPr lang="en-US" sz="2800" smtClean="0"/>
              <a:t>- Delphi        (proprietary project)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23E4F2-FEF8-4E39-9F91-361B7215148C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B9C466-7B7E-42BE-BBDE-E84FC7AD6D8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565B9F-35FD-4C83-8E68-033267323ADC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158F-2952-47BE-9AE9-88F234C23B0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Student experiment</a:t>
            </a:r>
          </a:p>
        </p:txBody>
      </p:sp>
      <p:sp>
        <p:nvSpPr>
          <p:cNvPr id="3379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pPr eaLnBrk="1" hangingPunct="1"/>
            <a:r>
              <a:rPr lang="en-US" sz="2400" smtClean="0"/>
              <a:t>Structurally equivalent – the same hierarchy among entities</a:t>
            </a:r>
            <a:br>
              <a:rPr lang="en-US" sz="2400" smtClean="0"/>
            </a:br>
            <a:r>
              <a:rPr lang="en-US" sz="2400" smtClean="0"/>
              <a:t>(1 package, 5 classes, 1 interface, 25 methods)</a:t>
            </a:r>
          </a:p>
          <a:p>
            <a:pPr eaLnBrk="1" hangingPunct="1"/>
            <a:r>
              <a:rPr lang="en-US" sz="2400" smtClean="0"/>
              <a:t>Semantically equivalent – realize the same functionality</a:t>
            </a:r>
          </a:p>
          <a:p>
            <a:pPr eaLnBrk="1" hangingPunct="1"/>
            <a:r>
              <a:rPr lang="en-US" sz="2400" smtClean="0"/>
              <a:t>Only difference: written in different programming languages (Java/C#)</a:t>
            </a:r>
          </a:p>
          <a:p>
            <a:pPr eaLnBrk="1" hangingPunct="1"/>
            <a:r>
              <a:rPr lang="en-US" sz="2400" smtClean="0"/>
              <a:t>SNEIPL extracted ISOMORPHIC software networks (as expected)</a:t>
            </a:r>
          </a:p>
        </p:txBody>
      </p:sp>
      <p:pic>
        <p:nvPicPr>
          <p:cNvPr id="33797" name="Picture 2" descr="J_FINA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4375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CS_FINAL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3886200"/>
            <a:ext cx="45100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3427786-52D0-485A-BEF7-5BB7ABDE7515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320D28-8922-4B61-85A4-F3DB45012F2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EA0DC2-CC0E-424F-8E47-D85CDABB2016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53500-3915-4ECE-8313-8EEACB7AD35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smtClean="0"/>
              <a:t>Delphi project – unit collaboration network</a:t>
            </a:r>
          </a:p>
        </p:txBody>
      </p:sp>
      <p:pic>
        <p:nvPicPr>
          <p:cNvPr id="34820" name="Picture 3" descr="Delphi-PC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81100"/>
            <a:ext cx="59658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096000" y="1295400"/>
            <a:ext cx="2819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#nodes = 465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#links    = 816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avg-deg = 1.755</a:t>
            </a:r>
          </a:p>
          <a:p>
            <a:r>
              <a:rPr lang="en-US">
                <a:latin typeface="Calibri" pitchFamily="34" charset="0"/>
              </a:rPr>
              <a:t>diameter = 7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SW = 2.446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CC = 0.154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max(in-degree) = 147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max(out-degree) = 140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max(tot-degree) = 148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Blue nodes: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- AmcCountrySpecProc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  (147, 1, 148)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- MainAmcBs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  (2, 140, 142)</a:t>
            </a:r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D453292-9622-458E-8D4E-E7FB04FACC6D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F75250-870C-4241-8AA6-E08DD6BE232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894D93-2610-42AD-988D-AB9EC4B063AB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1F930-08A5-4458-B2B9-84B2B98D83F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Modula-2 algebra system - SCG</a:t>
            </a:r>
            <a:endParaRPr lang="en-US" dirty="0"/>
          </a:p>
        </p:txBody>
      </p:sp>
      <p:pic>
        <p:nvPicPr>
          <p:cNvPr id="35844" name="Picture 3" descr="Mas-SC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791200" y="1828800"/>
            <a:ext cx="312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#nodes = 3016</a:t>
            </a:r>
          </a:p>
          <a:p>
            <a:r>
              <a:rPr lang="en-US">
                <a:latin typeface="Calibri" pitchFamily="34" charset="0"/>
              </a:rPr>
              <a:t>#links    = 17450</a:t>
            </a:r>
          </a:p>
          <a:p>
            <a:r>
              <a:rPr lang="en-US">
                <a:latin typeface="Calibri" pitchFamily="34" charset="0"/>
              </a:rPr>
              <a:t>avg-deg = 5.786</a:t>
            </a:r>
          </a:p>
          <a:p>
            <a:r>
              <a:rPr lang="en-US">
                <a:latin typeface="Calibri" pitchFamily="34" charset="0"/>
              </a:rPr>
              <a:t>diameter = 12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SW = 3.586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CC = 0.086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max(in-degree) = 1132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max(out-degree) = 126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max(tot-degree) = 1134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Blue nodes:</a:t>
            </a:r>
          </a:p>
          <a:p>
            <a:r>
              <a:rPr lang="en-US">
                <a:latin typeface="Calibri" pitchFamily="34" charset="0"/>
              </a:rPr>
              <a:t>MasStor.Adv (1132, 2, 1134)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MasStor.Comp (949, 4, 953)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0D26-33BE-4726-913C-CA9571A7B70F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EC670B-9A1D-45A0-8916-FA08867C8E9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B5FBEE-7EA1-4D2C-AC44-90AF7A31B2D6}" type="datetime9">
              <a:rPr lang="en-US"/>
              <a:pPr>
                <a:defRPr/>
              </a:pPr>
              <a:t>9/4/2012 9:07:34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F9587-3EF8-421B-8436-73B61F1622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Content</a:t>
            </a:r>
            <a:endParaRPr lang="en-US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Introduction</a:t>
            </a:r>
          </a:p>
          <a:p>
            <a:pPr eaLnBrk="1" hangingPunct="1"/>
            <a:r>
              <a:rPr lang="en-US" smtClean="0"/>
              <a:t>Extraction procedure</a:t>
            </a:r>
          </a:p>
          <a:p>
            <a:pPr eaLnBrk="1" hangingPunct="1"/>
            <a:r>
              <a:rPr lang="en-US" smtClean="0"/>
              <a:t>GDN extraction</a:t>
            </a:r>
            <a:endParaRPr lang="sr-Latn-CS" smtClean="0"/>
          </a:p>
          <a:p>
            <a:pPr eaLnBrk="1" hangingPunct="1"/>
            <a:r>
              <a:rPr lang="sr-Latn-CS" smtClean="0"/>
              <a:t>Experiments and results</a:t>
            </a:r>
          </a:p>
          <a:p>
            <a:pPr eaLnBrk="1" hangingPunct="1"/>
            <a:r>
              <a:rPr lang="sr-Latn-CS" smtClean="0"/>
              <a:t>Conclusion and future work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737BD7E-F332-4106-A8AE-810052F23651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9:07:34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2949DD-36E8-4074-BB63-78F02E1C148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1B1D88-73ED-4821-96D8-8488EFDEF490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46091-C135-4BE4-81F4-263CBCFD168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tomcat-7.0.29 (java soft.) - CCN</a:t>
            </a:r>
            <a:endParaRPr lang="en-US" dirty="0"/>
          </a:p>
        </p:txBody>
      </p:sp>
      <p:pic>
        <p:nvPicPr>
          <p:cNvPr id="36868" name="Picture 3" descr="Tomcat-CC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6324600" y="1295400"/>
            <a:ext cx="2819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#nodes = 1384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#links = 4117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Giant WCC: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#nodes = 1283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#links = 3937</a:t>
            </a:r>
          </a:p>
          <a:p>
            <a:r>
              <a:rPr lang="en-US">
                <a:latin typeface="Calibri" pitchFamily="34" charset="0"/>
              </a:rPr>
              <a:t>avg-deg = 3.069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diameter = 16</a:t>
            </a:r>
          </a:p>
          <a:p>
            <a:r>
              <a:rPr lang="en-US">
                <a:latin typeface="Calibri" pitchFamily="34" charset="0"/>
              </a:rPr>
              <a:t>SW = 5.839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CC = 0.146</a:t>
            </a:r>
          </a:p>
          <a:p>
            <a:r>
              <a:rPr lang="en-US">
                <a:latin typeface="Calibri" pitchFamily="34" charset="0"/>
              </a:rPr>
              <a:t>max(in-deg) = 220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max(out-deg) = 55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max(tot-deg) = 220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blue node: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org.apache.juli.logging.Log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(220, 0, 220) 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1B6D43-62D8-4E4A-BDB1-C80D9AE9942E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E3163C-D962-4513-94E5-DF78A9BA17C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113B18-371B-4B83-9BB2-C44325780BE8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6EDBB-EBAC-4D0F-8A88-265AE849493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Content</a:t>
            </a:r>
            <a:endParaRPr lang="en-US" smtClean="0"/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Introduction</a:t>
            </a:r>
          </a:p>
          <a:p>
            <a:pPr eaLnBrk="1" hangingPunct="1"/>
            <a:r>
              <a:rPr lang="en-US" smtClean="0"/>
              <a:t>Extraction procedure</a:t>
            </a:r>
          </a:p>
          <a:p>
            <a:pPr eaLnBrk="1" hangingPunct="1"/>
            <a:r>
              <a:rPr lang="en-US" smtClean="0"/>
              <a:t>GDN extraction</a:t>
            </a:r>
            <a:endParaRPr lang="sr-Latn-CS" smtClean="0"/>
          </a:p>
          <a:p>
            <a:pPr eaLnBrk="1" hangingPunct="1"/>
            <a:r>
              <a:rPr lang="sr-Latn-CS" smtClean="0"/>
              <a:t>Experiments and results</a:t>
            </a:r>
          </a:p>
          <a:p>
            <a:pPr eaLnBrk="1" hangingPunct="1"/>
            <a:r>
              <a:rPr lang="sr-Latn-CS" smtClean="0">
                <a:solidFill>
                  <a:srgbClr val="FF0000"/>
                </a:solidFill>
              </a:rPr>
              <a:t>Conclusion and future work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67B97F-7D59-4F5C-8D28-2B583C327B16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7F5923-9F4D-4D28-A017-D8D8CEF99F6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078037-1760-4064-B487-1F5ACCECCA48}" type="datetime9">
              <a:rPr lang="en-US"/>
              <a:pPr>
                <a:defRPr/>
              </a:pPr>
              <a:t>9/4/2012 9:07:38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E4C7C-CA74-4E71-BE5B-76C238A4440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/>
              <a:t>From a set of </a:t>
            </a:r>
            <a:r>
              <a:rPr lang="en-US" sz="4000" b="1" dirty="0" err="1" smtClean="0"/>
              <a:t>eCST</a:t>
            </a:r>
            <a:r>
              <a:rPr lang="en-US" sz="4000" b="1" dirty="0" smtClean="0"/>
              <a:t> trees is possible to extract software networks: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 at different levels of abstraction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 where trees represent software systems written in different </a:t>
            </a:r>
            <a:br>
              <a:rPr lang="en-US" dirty="0" smtClean="0"/>
            </a:br>
            <a:r>
              <a:rPr lang="en-US" dirty="0" smtClean="0"/>
              <a:t>   programming languages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 belonging to different programming paradigms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/>
              <a:t>Extracted software networks can be used to: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investigate organizational complexity and structural evolution of </a:t>
            </a:r>
            <a:br>
              <a:rPr lang="en-US" dirty="0" smtClean="0"/>
            </a:br>
            <a:r>
              <a:rPr lang="en-US" dirty="0" smtClean="0"/>
              <a:t>  software systems under the framework of complex network    </a:t>
            </a:r>
            <a:br>
              <a:rPr lang="en-US" dirty="0" smtClean="0"/>
            </a:br>
            <a:r>
              <a:rPr lang="en-US" dirty="0" smtClean="0"/>
              <a:t>  theory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calculate software metrics such as CBO, NOC, DIT, RFC, LCOM and   </a:t>
            </a:r>
            <a:br>
              <a:rPr lang="en-US" dirty="0" smtClean="0"/>
            </a:br>
            <a:r>
              <a:rPr lang="en-US" dirty="0" smtClean="0"/>
              <a:t>  Henry-</a:t>
            </a:r>
            <a:r>
              <a:rPr lang="en-US" dirty="0" err="1" smtClean="0"/>
              <a:t>Kafura</a:t>
            </a:r>
            <a:r>
              <a:rPr lang="en-US" dirty="0" smtClean="0"/>
              <a:t> complexity (fan-in and fan-out)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AB9D07-4EC4-437D-AE58-F2A19461CA2A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9:07:38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7311F9-4F56-4A50-9E09-06E442A923B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610600" cy="1470025"/>
          </a:xfrm>
        </p:spPr>
        <p:txBody>
          <a:bodyPr/>
          <a:lstStyle/>
          <a:p>
            <a:pPr eaLnBrk="1" hangingPunct="1"/>
            <a:r>
              <a:rPr lang="en-US" sz="3600" smtClean="0"/>
              <a:t>On SNEIPL (software networks extractor) </a:t>
            </a:r>
            <a:br>
              <a:rPr lang="en-US" sz="3600" smtClean="0"/>
            </a:br>
            <a:r>
              <a:rPr lang="en-US" sz="3600" smtClean="0"/>
              <a:t>– a part of the SSQSA back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4582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Milo</a:t>
            </a:r>
            <a:r>
              <a:rPr lang="sr-Latn-CS" sz="2800" dirty="0" smtClean="0"/>
              <a:t>š Savić, Gordana Rakić, Zoran Budimac and 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dirty="0" smtClean="0"/>
              <a:t>Mirjana Ivanović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Department of Mathematics and Informatics</a:t>
            </a:r>
            <a:br>
              <a:rPr lang="en-US" sz="2400" dirty="0" smtClean="0"/>
            </a:br>
            <a:r>
              <a:rPr lang="sr-Latn-CS" sz="2400" dirty="0" smtClean="0"/>
              <a:t>Faculty of Science</a:t>
            </a:r>
            <a:r>
              <a:rPr lang="en-US" sz="2400" dirty="0" smtClean="0"/>
              <a:t>s</a:t>
            </a:r>
            <a:br>
              <a:rPr lang="en-US" sz="2400" dirty="0" smtClean="0"/>
            </a:br>
            <a:r>
              <a:rPr lang="sr-Latn-CS" sz="2400" dirty="0" smtClean="0"/>
              <a:t>University of Novi Sad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100894-4908-4B00-B1D6-36023DC29935}" type="datetime9">
              <a:rPr lang="en-US"/>
              <a:pPr>
                <a:defRPr/>
              </a:pPr>
              <a:t>9/4/2012 9:07:34 PM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6C19F-C350-48FF-B3F1-31F84C042FE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3"/>
          </a:xfrm>
        </p:spPr>
        <p:txBody>
          <a:bodyPr/>
          <a:lstStyle/>
          <a:p>
            <a:pPr eaLnBrk="1" hangingPunct="1"/>
            <a:r>
              <a:rPr lang="sr-Latn-CS" smtClean="0"/>
              <a:t>Introduction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429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b="1" dirty="0" smtClean="0"/>
              <a:t>Sneipl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software networks extractor that uses </a:t>
            </a:r>
            <a:r>
              <a:rPr lang="en-US" dirty="0" err="1" smtClean="0"/>
              <a:t>eCST</a:t>
            </a:r>
            <a:r>
              <a:rPr lang="en-US" dirty="0" smtClean="0"/>
              <a:t> representation of source code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Software networks:</a:t>
            </a:r>
            <a:br>
              <a:rPr lang="en-US" b="1" dirty="0" smtClean="0"/>
            </a:br>
            <a:r>
              <a:rPr lang="en-US" dirty="0" smtClean="0"/>
              <a:t>graphs reflecting dependencies among software entities (classes, functions, variables, etc.)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590800" y="4876800"/>
            <a:ext cx="396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SNEIPL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Software Networks Extractor Independent of Programming Language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2400" y="4953000"/>
            <a:ext cx="1752600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Set of </a:t>
            </a:r>
            <a:r>
              <a:rPr lang="en-US" dirty="0" err="1"/>
              <a:t>eCST</a:t>
            </a:r>
            <a:r>
              <a:rPr lang="en-US" dirty="0"/>
              <a:t> trees</a:t>
            </a:r>
          </a:p>
        </p:txBody>
      </p:sp>
      <p:sp>
        <p:nvSpPr>
          <p:cNvPr id="8" name="Oval 7"/>
          <p:cNvSpPr/>
          <p:nvPr/>
        </p:nvSpPr>
        <p:spPr>
          <a:xfrm>
            <a:off x="7239000" y="5029200"/>
            <a:ext cx="1752600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Set of software networks</a:t>
            </a:r>
          </a:p>
        </p:txBody>
      </p:sp>
      <p:cxnSp>
        <p:nvCxnSpPr>
          <p:cNvPr id="10" name="Straight Arrow Connector 9"/>
          <p:cNvCxnSpPr>
            <a:stCxn id="7" idx="6"/>
            <a:endCxn id="5" idx="1"/>
          </p:cNvCxnSpPr>
          <p:nvPr/>
        </p:nvCxnSpPr>
        <p:spPr>
          <a:xfrm>
            <a:off x="1905000" y="5486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53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ate Placeholder 8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289A07-07E3-4C5D-9728-09472101D4C0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9:07:34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30ADC0-DC87-4EE0-9262-EABC4EBE04C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Introduction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117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800" smtClean="0">
                <a:latin typeface="Arial" charset="0"/>
              </a:rPr>
              <a:t>Output set of software networks</a:t>
            </a:r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r>
              <a:rPr lang="en-US" sz="2400" b="1" smtClean="0">
                <a:latin typeface="Arial" charset="0"/>
              </a:rPr>
              <a:t>function &amp; variable level:</a:t>
            </a:r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   static call graph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   “function </a:t>
            </a:r>
            <a:r>
              <a:rPr lang="en-US" sz="2400" smtClean="0">
                <a:latin typeface="Arial" charset="0"/>
                <a:sym typeface="Wingdings" pitchFamily="2" charset="2"/>
              </a:rPr>
              <a:t> global variable” network</a:t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/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b="1" smtClean="0">
                <a:latin typeface="Arial" charset="0"/>
                <a:sym typeface="Wingdings" pitchFamily="2" charset="2"/>
              </a:rPr>
              <a:t>class/module level:</a:t>
            </a:r>
            <a:r>
              <a:rPr lang="en-US" sz="2400" smtClean="0">
                <a:latin typeface="Arial" charset="0"/>
                <a:sym typeface="Wingdings" pitchFamily="2" charset="2"/>
              </a:rPr>
              <a:t/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>    class/module collaboration network</a:t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>    CCN/MCN restricted by specific type of coupling</a:t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>         </a:t>
            </a:r>
            <a:r>
              <a:rPr lang="en-US" sz="2200" smtClean="0">
                <a:latin typeface="Arial" charset="0"/>
                <a:sym typeface="Wingdings" pitchFamily="2" charset="2"/>
              </a:rPr>
              <a:t>strong/weak aggregation, inheritance forest,…</a:t>
            </a:r>
            <a:r>
              <a:rPr lang="en-US" sz="2400" smtClean="0">
                <a:latin typeface="Arial" charset="0"/>
                <a:sym typeface="Wingdings" pitchFamily="2" charset="2"/>
              </a:rPr>
              <a:t> </a:t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/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b="1" smtClean="0">
                <a:latin typeface="Arial" charset="0"/>
                <a:sym typeface="Wingdings" pitchFamily="2" charset="2"/>
              </a:rPr>
              <a:t>package level:</a:t>
            </a:r>
            <a:r>
              <a:rPr lang="en-US" sz="2400" smtClean="0">
                <a:latin typeface="Arial" charset="0"/>
                <a:sym typeface="Wingdings" pitchFamily="2" charset="2"/>
              </a:rPr>
              <a:t/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>    package collaboration network</a:t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/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b="1" smtClean="0">
                <a:latin typeface="Arial" charset="0"/>
                <a:sym typeface="Wingdings" pitchFamily="2" charset="2"/>
              </a:rPr>
              <a:t>vertical:</a:t>
            </a:r>
            <a:r>
              <a:rPr lang="en-US" sz="2400" smtClean="0">
                <a:latin typeface="Arial" charset="0"/>
                <a:sym typeface="Wingdings" pitchFamily="2" charset="2"/>
              </a:rPr>
              <a:t/>
            </a:r>
            <a:br>
              <a:rPr lang="en-US" sz="2400" smtClean="0">
                <a:latin typeface="Arial" charset="0"/>
                <a:sym typeface="Wingdings" pitchFamily="2" charset="2"/>
              </a:rPr>
            </a:br>
            <a:r>
              <a:rPr lang="en-US" sz="2400" smtClean="0">
                <a:latin typeface="Arial" charset="0"/>
                <a:sym typeface="Wingdings" pitchFamily="2" charset="2"/>
              </a:rPr>
              <a:t>    hierarchy tree    </a:t>
            </a:r>
            <a:r>
              <a:rPr lang="en-US" sz="24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1CF88E-9BD6-4E33-8112-9778144FB95D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7E2D3-03AA-4AC4-8883-53D0AF7218A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Content</a:t>
            </a:r>
            <a:endParaRPr lang="en-US" smtClean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Introduction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Extraction procedure</a:t>
            </a:r>
          </a:p>
          <a:p>
            <a:pPr eaLnBrk="1" hangingPunct="1"/>
            <a:r>
              <a:rPr lang="en-US" smtClean="0"/>
              <a:t>GDN extraction</a:t>
            </a:r>
            <a:endParaRPr lang="sr-Latn-CS" smtClean="0"/>
          </a:p>
          <a:p>
            <a:pPr eaLnBrk="1" hangingPunct="1"/>
            <a:r>
              <a:rPr lang="sr-Latn-CS" smtClean="0"/>
              <a:t>Experiments and results</a:t>
            </a:r>
          </a:p>
          <a:p>
            <a:pPr eaLnBrk="1" hangingPunct="1"/>
            <a:r>
              <a:rPr lang="sr-Latn-CS" smtClean="0"/>
              <a:t>Conclusion and future work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2A88B08-898C-48B7-8BD1-3DE05B194E3C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9:07:35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EDDA6C-D3E4-4DE0-8ABF-C1BB9CCA4F7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D0506A-8603-4D34-B67E-6643FAF804DD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1359E-11C3-40F8-BBF4-0D38C8FC7B3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Extraction procedure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5867400"/>
          </a:xfrm>
        </p:spPr>
        <p:txBody>
          <a:bodyPr/>
          <a:lstStyle/>
          <a:p>
            <a:pPr eaLnBrk="1" hangingPunct="1"/>
            <a:r>
              <a:rPr lang="en-US" sz="2400" smtClean="0"/>
              <a:t>Sneipl uses unification model provided by eCST generator to extract </a:t>
            </a:r>
            <a:r>
              <a:rPr lang="en-US" sz="2400" b="1" smtClean="0"/>
              <a:t>GDN (General Dependency Network)</a:t>
            </a:r>
            <a:r>
              <a:rPr lang="en-US" sz="2200" b="1" smtClean="0"/>
              <a:t/>
            </a:r>
            <a:br>
              <a:rPr lang="en-US" sz="2200" b="1" smtClean="0"/>
            </a:br>
            <a:endParaRPr lang="en-US" sz="2200" b="1" smtClean="0"/>
          </a:p>
          <a:p>
            <a:pPr eaLnBrk="1" hangingPunct="1"/>
            <a:r>
              <a:rPr lang="en-US" sz="2400" b="1" smtClean="0"/>
              <a:t>Nodes in GDN corresponds to: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PACKAGE_DECL          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(package/namespace/…)</a:t>
            </a: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CONCRETE_UNIT_DECL    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(class/imp. module/…)</a:t>
            </a: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INTERFACE_UNIT_DECL   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(interface/def. module/…)</a:t>
            </a: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FUNCTION_DECL         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(method/function/…)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TYPE_DECL             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(UDTs)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ATTRIBUTE_DECL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   (class attr./global var./…)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smtClean="0">
                <a:latin typeface="Courier New" pitchFamily="49" charset="0"/>
                <a:cs typeface="Courier New" pitchFamily="49" charset="0"/>
              </a:rPr>
            </a:br>
            <a:r>
              <a:rPr lang="en-US" sz="2200" smtClean="0">
                <a:cs typeface="Courier New" pitchFamily="49" charset="0"/>
              </a:rPr>
              <a:t>eCST universal nodes</a:t>
            </a:r>
            <a:br>
              <a:rPr lang="en-US" sz="2200" smtClean="0">
                <a:cs typeface="Courier New" pitchFamily="49" charset="0"/>
              </a:rPr>
            </a:br>
            <a:endParaRPr lang="en-US" sz="2200" smtClean="0"/>
          </a:p>
          <a:p>
            <a:pPr eaLnBrk="1" hangingPunct="1"/>
            <a:r>
              <a:rPr lang="en-US" sz="2400" b="1" smtClean="0"/>
              <a:t>Following eCST universal nodes are used to form GDN links: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     </a:t>
            </a:r>
            <a:r>
              <a:rPr lang="en-US" sz="2200" smtClean="0">
                <a:solidFill>
                  <a:srgbClr val="FF0000"/>
                </a:solidFill>
              </a:rPr>
              <a:t>IMPORT_DECL</a:t>
            </a:r>
            <a:r>
              <a:rPr lang="en-US" sz="2200" smtClean="0"/>
              <a:t>            </a:t>
            </a:r>
            <a:r>
              <a:rPr lang="en-US" sz="2200" smtClean="0">
                <a:solidFill>
                  <a:srgbClr val="0070C0"/>
                </a:solidFill>
              </a:rPr>
              <a:t>EXTENDS</a:t>
            </a:r>
            <a:r>
              <a:rPr lang="en-US" sz="2200" smtClean="0"/>
              <a:t>              </a:t>
            </a:r>
            <a:r>
              <a:rPr lang="en-US" sz="2200" smtClean="0">
                <a:solidFill>
                  <a:srgbClr val="0070C0"/>
                </a:solidFill>
              </a:rPr>
              <a:t>IMPLEMENTS      INSTANTIATES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     </a:t>
            </a:r>
            <a:r>
              <a:rPr lang="en-US" sz="2200" smtClean="0">
                <a:solidFill>
                  <a:srgbClr val="0070C0"/>
                </a:solidFill>
              </a:rPr>
              <a:t>VAR_DECL</a:t>
            </a:r>
            <a:r>
              <a:rPr lang="en-US" sz="2200" smtClean="0"/>
              <a:t>                   </a:t>
            </a:r>
            <a:r>
              <a:rPr lang="en-US" sz="2200" smtClean="0">
                <a:solidFill>
                  <a:srgbClr val="0070C0"/>
                </a:solidFill>
              </a:rPr>
              <a:t>BLOCK_SCOPE</a:t>
            </a:r>
            <a:r>
              <a:rPr lang="en-US" sz="2200" smtClean="0"/>
              <a:t>     </a:t>
            </a:r>
            <a:r>
              <a:rPr lang="en-US" sz="2200" smtClean="0">
                <a:solidFill>
                  <a:srgbClr val="FF0000"/>
                </a:solidFill>
              </a:rPr>
              <a:t>FUNCTION_CALL</a:t>
            </a:r>
            <a:r>
              <a:rPr lang="en-US" sz="2200" smtClean="0"/>
              <a:t>        </a:t>
            </a:r>
            <a:br>
              <a:rPr lang="en-US" sz="2200" smtClean="0"/>
            </a:br>
            <a:r>
              <a:rPr lang="en-US" sz="2200" smtClean="0"/>
              <a:t>     </a:t>
            </a:r>
            <a:r>
              <a:rPr lang="en-US" sz="2200" smtClean="0">
                <a:solidFill>
                  <a:srgbClr val="0070C0"/>
                </a:solidFill>
              </a:rPr>
              <a:t>ARGUMENT_LIST       ARGUMENT         FORMAL_PARAM_LIST</a:t>
            </a:r>
            <a:r>
              <a:rPr lang="en-US" sz="2200" smtClean="0"/>
              <a:t>   </a:t>
            </a:r>
            <a:br>
              <a:rPr lang="en-US" sz="2200" smtClean="0"/>
            </a:br>
            <a:r>
              <a:rPr lang="en-US" sz="2200" smtClean="0"/>
              <a:t>     </a:t>
            </a:r>
            <a:r>
              <a:rPr lang="en-US" sz="2200" smtClean="0">
                <a:solidFill>
                  <a:srgbClr val="0070C0"/>
                </a:solidFill>
              </a:rPr>
              <a:t>PARAMETER_DECL</a:t>
            </a:r>
            <a:r>
              <a:rPr lang="en-US" sz="2200" smtClean="0"/>
              <a:t>     </a:t>
            </a:r>
            <a:r>
              <a:rPr lang="en-US" sz="2200" smtClean="0">
                <a:solidFill>
                  <a:srgbClr val="FF0000"/>
                </a:solidFill>
              </a:rPr>
              <a:t>TYPE</a:t>
            </a:r>
            <a:r>
              <a:rPr lang="en-US" sz="2200" smtClean="0"/>
              <a:t>                     </a:t>
            </a:r>
            <a:r>
              <a:rPr lang="en-US" sz="2200" smtClean="0">
                <a:solidFill>
                  <a:srgbClr val="FF0000"/>
                </a:solidFill>
              </a:rPr>
              <a:t>NAME</a:t>
            </a:r>
            <a:r>
              <a:rPr lang="en-US" sz="2200" smtClean="0"/>
              <a:t>    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BC074D-59CC-43EC-B866-627344142CD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17CC97-2B6C-4EEA-BB99-962CC1FA00AF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78CE2-8AA0-4B6C-8B12-B87764EE495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Extraction procedure</a:t>
            </a:r>
            <a:endParaRPr lang="en-US" dirty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b="1" smtClean="0"/>
              <a:t>GDN link types: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1.    REFERENCES    USES    CALLS   and   CONTAINS  relations</a:t>
            </a:r>
            <a:br>
              <a:rPr lang="en-US" sz="2400" smtClean="0"/>
            </a:br>
            <a:r>
              <a:rPr lang="en-US" sz="2400" smtClean="0"/>
              <a:t>  2.    REFERENCES subtypes:</a:t>
            </a:r>
            <a:br>
              <a:rPr lang="en-US" sz="2400" smtClean="0"/>
            </a:br>
            <a:r>
              <a:rPr lang="en-US" sz="2400" smtClean="0"/>
              <a:t>          EXTENDS   IMPLEMENTS    GLOBAL_VAR</a:t>
            </a:r>
            <a:br>
              <a:rPr lang="en-US" sz="2400" smtClean="0"/>
            </a:br>
            <a:r>
              <a:rPr lang="en-US" sz="2400" smtClean="0"/>
              <a:t>          LOCAL_VAR   RET_TYPE   FUNC_PARAM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/>
              <a:t>By simple GDN filtering software networks are obtained: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static call graph filter: </a:t>
            </a:r>
            <a:br>
              <a:rPr lang="en-US" sz="2000" smtClean="0"/>
            </a:br>
            <a:r>
              <a:rPr lang="en-US" sz="2000" smtClean="0">
                <a:solidFill>
                  <a:srgbClr val="FF0000"/>
                </a:solidFill>
              </a:rPr>
              <a:t>    </a:t>
            </a:r>
            <a:r>
              <a:rPr lang="en-US" sz="2000" smtClean="0">
                <a:solidFill>
                  <a:srgbClr val="0070C0"/>
                </a:solidFill>
              </a:rPr>
              <a:t>select all GDN nodes that are </a:t>
            </a:r>
            <a:r>
              <a:rPr lang="en-US" sz="2000" smtClean="0">
                <a:solidFill>
                  <a:srgbClr val="FF0000"/>
                </a:solidFill>
              </a:rPr>
              <a:t>FUNCTION_DECL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    </a:t>
            </a:r>
            <a:r>
              <a:rPr lang="en-US" sz="2000" smtClean="0">
                <a:solidFill>
                  <a:srgbClr val="0070C0"/>
                </a:solidFill>
              </a:rPr>
              <a:t>connected by </a:t>
            </a:r>
            <a:r>
              <a:rPr lang="en-US" sz="2000" smtClean="0">
                <a:solidFill>
                  <a:srgbClr val="FF0000"/>
                </a:solidFill>
              </a:rPr>
              <a:t>CALLS links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class/module collaboration network filter:</a:t>
            </a:r>
            <a:br>
              <a:rPr lang="en-US" sz="2000" smtClean="0"/>
            </a:br>
            <a:r>
              <a:rPr lang="en-US" sz="2000" smtClean="0"/>
              <a:t>    </a:t>
            </a:r>
            <a:r>
              <a:rPr lang="en-US" sz="2000" smtClean="0">
                <a:solidFill>
                  <a:srgbClr val="0070C0"/>
                </a:solidFill>
              </a:rPr>
              <a:t>select all GDN nodes that are </a:t>
            </a:r>
            <a:br>
              <a:rPr lang="en-US" sz="2000" smtClean="0">
                <a:solidFill>
                  <a:srgbClr val="0070C0"/>
                </a:solidFill>
              </a:rPr>
            </a:br>
            <a:r>
              <a:rPr lang="en-US" sz="2000" smtClean="0">
                <a:solidFill>
                  <a:srgbClr val="0070C0"/>
                </a:solidFill>
              </a:rPr>
              <a:t>           </a:t>
            </a:r>
            <a:r>
              <a:rPr lang="en-US" sz="2000" smtClean="0">
                <a:solidFill>
                  <a:srgbClr val="FF0000"/>
                </a:solidFill>
              </a:rPr>
              <a:t>CONCRETE_UNIT_DECL  or INTERFACE_UNIT_DECL</a:t>
            </a:r>
            <a:r>
              <a:rPr lang="en-US" sz="2000" smtClean="0"/>
              <a:t>       </a:t>
            </a:r>
            <a:br>
              <a:rPr lang="en-US" sz="2000" smtClean="0"/>
            </a:br>
            <a:r>
              <a:rPr lang="en-US" sz="2000" smtClean="0"/>
              <a:t>    </a:t>
            </a:r>
            <a:r>
              <a:rPr lang="en-US" sz="2000" smtClean="0">
                <a:solidFill>
                  <a:srgbClr val="0070C0"/>
                </a:solidFill>
              </a:rPr>
              <a:t>connected by </a:t>
            </a:r>
            <a:r>
              <a:rPr lang="en-US" sz="2000" smtClean="0">
                <a:solidFill>
                  <a:srgbClr val="FF0000"/>
                </a:solidFill>
              </a:rPr>
              <a:t>REFERENCES links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etc.</a:t>
            </a:r>
            <a:r>
              <a:rPr lang="en-US" sz="2400" smtClean="0"/>
              <a:t>                     </a:t>
            </a:r>
            <a:br>
              <a:rPr lang="en-US" sz="2400" smtClean="0"/>
            </a:br>
            <a:r>
              <a:rPr lang="en-US" sz="2400" smtClean="0"/>
              <a:t>      </a:t>
            </a:r>
            <a:br>
              <a:rPr lang="en-US" sz="2400" smtClean="0"/>
            </a:br>
            <a:r>
              <a:rPr lang="en-US" sz="2400" smtClean="0"/>
              <a:t>      </a:t>
            </a:r>
            <a:r>
              <a:rPr lang="en-US" sz="2400" b="1" smtClean="0"/>
              <a:t/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4E4193-23C2-4E3F-BB06-60EE62CA12A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AA7DB-5E20-409C-9950-643E9C08F02A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EDD4B-B10C-4AAF-B701-4FB78DEDD02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Content</a:t>
            </a:r>
            <a:endParaRPr lang="en-US" smtClean="0"/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Introduction</a:t>
            </a:r>
          </a:p>
          <a:p>
            <a:pPr eaLnBrk="1" hangingPunct="1"/>
            <a:r>
              <a:rPr lang="en-US" smtClean="0"/>
              <a:t>Extraction procedure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GDN extraction</a:t>
            </a:r>
            <a:endParaRPr lang="sr-Latn-CS" smtClean="0">
              <a:solidFill>
                <a:srgbClr val="FF0000"/>
              </a:solidFill>
            </a:endParaRPr>
          </a:p>
          <a:p>
            <a:pPr eaLnBrk="1" hangingPunct="1"/>
            <a:r>
              <a:rPr lang="sr-Latn-CS" smtClean="0"/>
              <a:t>Experiments and results</a:t>
            </a:r>
          </a:p>
          <a:p>
            <a:pPr eaLnBrk="1" hangingPunct="1"/>
            <a:r>
              <a:rPr lang="sr-Latn-CS" smtClean="0"/>
              <a:t>Conclusion and future work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D8F4AB-ABEB-4DAD-AE5B-A166FA11719A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9:07:35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905E44-C779-454A-B761-08FBA5C4B28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8C78C9-BF19-4B4F-A5B8-F34324A9B364}" type="datetime9">
              <a:rPr lang="en-US"/>
              <a:pPr>
                <a:defRPr/>
              </a:pPr>
              <a:t>9/4/2012 9:07:35 PM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19706-10FD-433F-A6ED-E8AE1EE3D52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GDN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GDN is incrementally built in two phases: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Phase 1 forms GDN nodes and CONTAINS links</a:t>
            </a:r>
            <a:br>
              <a:rPr lang="en-US" smtClean="0"/>
            </a:br>
            <a:r>
              <a:rPr lang="en-US" smtClean="0"/>
              <a:t>Phase 2 forms GDN links of other types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GDN := emptyNetwork;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(* phase 1 *)</a:t>
            </a:r>
            <a:br>
              <a:rPr lang="en-US" sz="2400" smtClean="0"/>
            </a:br>
            <a:r>
              <a:rPr lang="en-US" sz="2400" smtClean="0"/>
              <a:t>foreach eCST tree in inputSet:</a:t>
            </a:r>
            <a:br>
              <a:rPr lang="en-US" sz="2400" smtClean="0"/>
            </a:br>
            <a:r>
              <a:rPr lang="en-US" sz="2400" smtClean="0"/>
              <a:t>     phase1Analyzer(currentTree, GDN)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(* phase 2 *)</a:t>
            </a:r>
            <a:br>
              <a:rPr lang="en-US" sz="2400" smtClean="0"/>
            </a:br>
            <a:r>
              <a:rPr lang="en-US" sz="2400" smtClean="0"/>
              <a:t>foreach eCST tree in inputSet:</a:t>
            </a:r>
            <a:br>
              <a:rPr lang="en-US" sz="2400" smtClean="0"/>
            </a:br>
            <a:r>
              <a:rPr lang="en-US" sz="2400" smtClean="0"/>
              <a:t>     phase2Analyzer(currentTree, GDN)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ECBCE3-4875-48FD-99FD-64CC171B56DA}" type="datetime9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9/4/2012 9:07:35 PM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7D9128-7E5E-44A7-AA59-3A503A68056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5685</TotalTime>
  <Words>374</Words>
  <Application>Microsoft Office PowerPoint</Application>
  <PresentationFormat>On-screen Show (4:3)</PresentationFormat>
  <Paragraphs>210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On SNEIPL (software networks extractor)  – a part of the SSQSA back end</vt:lpstr>
      <vt:lpstr>Content</vt:lpstr>
      <vt:lpstr>Introduction</vt:lpstr>
      <vt:lpstr>Introduction</vt:lpstr>
      <vt:lpstr>Content</vt:lpstr>
      <vt:lpstr>Extraction procedure</vt:lpstr>
      <vt:lpstr>Extraction procedure</vt:lpstr>
      <vt:lpstr>Content</vt:lpstr>
      <vt:lpstr>GDN extraction</vt:lpstr>
      <vt:lpstr>GDN extraction</vt:lpstr>
      <vt:lpstr>Phase 1</vt:lpstr>
      <vt:lpstr>Phase 2</vt:lpstr>
      <vt:lpstr>Phase 2</vt:lpstr>
      <vt:lpstr>FUNCTION_CALL</vt:lpstr>
      <vt:lpstr>Content</vt:lpstr>
      <vt:lpstr>Experiments and results</vt:lpstr>
      <vt:lpstr>Student experiment</vt:lpstr>
      <vt:lpstr>Delphi project – unit collaboration network</vt:lpstr>
      <vt:lpstr>Modula-2 algebra system - SCG</vt:lpstr>
      <vt:lpstr>tomcat-7.0.29 (java soft.) - CCN</vt:lpstr>
      <vt:lpstr>Content</vt:lpstr>
      <vt:lpstr>Conclusion and future work</vt:lpstr>
      <vt:lpstr>On SNEIPL (software networks extractor)  – a part of the SSQSA back end</vt:lpstr>
    </vt:vector>
  </TitlesOfParts>
  <Company>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SNEIPL – a part of the SSQSA back end</dc:title>
  <dc:creator>m</dc:creator>
  <cp:lastModifiedBy>zjb</cp:lastModifiedBy>
  <cp:revision>527</cp:revision>
  <dcterms:created xsi:type="dcterms:W3CDTF">2012-08-21T22:31:05Z</dcterms:created>
  <dcterms:modified xsi:type="dcterms:W3CDTF">2012-09-04T19:08:29Z</dcterms:modified>
</cp:coreProperties>
</file>